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3"/>
  </p:notesMasterIdLst>
  <p:sldIdLst>
    <p:sldId id="256" r:id="rId3"/>
    <p:sldId id="283" r:id="rId4"/>
    <p:sldId id="265" r:id="rId5"/>
    <p:sldId id="291" r:id="rId6"/>
    <p:sldId id="267" r:id="rId7"/>
    <p:sldId id="268" r:id="rId8"/>
    <p:sldId id="284" r:id="rId9"/>
    <p:sldId id="293" r:id="rId10"/>
    <p:sldId id="269" r:id="rId11"/>
    <p:sldId id="282" r:id="rId12"/>
    <p:sldId id="281" r:id="rId13"/>
    <p:sldId id="290" r:id="rId14"/>
    <p:sldId id="303" r:id="rId15"/>
    <p:sldId id="304" r:id="rId16"/>
    <p:sldId id="276" r:id="rId17"/>
    <p:sldId id="285" r:id="rId18"/>
    <p:sldId id="297" r:id="rId19"/>
    <p:sldId id="288" r:id="rId20"/>
    <p:sldId id="271" r:id="rId21"/>
    <p:sldId id="299" r:id="rId22"/>
    <p:sldId id="300" r:id="rId23"/>
    <p:sldId id="301" r:id="rId24"/>
    <p:sldId id="305" r:id="rId25"/>
    <p:sldId id="298" r:id="rId26"/>
    <p:sldId id="286" r:id="rId27"/>
    <p:sldId id="287" r:id="rId28"/>
    <p:sldId id="292" r:id="rId29"/>
    <p:sldId id="296" r:id="rId30"/>
    <p:sldId id="289" r:id="rId31"/>
    <p:sldId id="278" r:id="rId3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8E90C-1FD0-46D5-8FA5-4388D6F1575A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6323D-C772-4FFE-8176-9015A02C1A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174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5616" y="0"/>
            <a:ext cx="8028384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84067" y="1268760"/>
            <a:ext cx="700273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694411" y="1844824"/>
            <a:ext cx="7002733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gif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332656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Педагогический совет №3</a:t>
            </a:r>
          </a:p>
          <a:p>
            <a:pPr algn="ctr"/>
            <a:endParaRPr lang="ru-RU" sz="4000" b="1" dirty="0" smtClean="0"/>
          </a:p>
          <a:p>
            <a:pPr algn="ctr"/>
            <a:endParaRPr lang="ru-RU" sz="4000" b="1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9552" y="1268760"/>
            <a:ext cx="82657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Тема: «Совершенствование деятельности ДОУ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художественно-эстетическому развитию дошкольников»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8" name="Picture 2" descr="C:\Documents and Settings\alex\Рабочий стол\К Педсовету по ИЗО\dopObrazovaniya280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76872"/>
            <a:ext cx="548640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460648"/>
          </a:xfrm>
        </p:spPr>
        <p:txBody>
          <a:bodyPr/>
          <a:lstStyle/>
          <a:p>
            <a:pPr algn="ctr"/>
            <a:r>
              <a:rPr lang="ru-RU" b="1" dirty="0" smtClean="0"/>
              <a:t> Репродукции к сказкам </a:t>
            </a:r>
          </a:p>
          <a:p>
            <a:pPr algn="ctr"/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5122" name="Picture 2" descr="C:\Documents and Settings\alex\Рабочий стол\К Педсовету по ИЗО\alenyshka-8488-9395.jpg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271949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Documents and Settings\alex\Рабочий стол\К Педсовету по ИЗО\s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908720"/>
            <a:ext cx="3153407" cy="208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Documents and Settings\alex\Рабочий стол\К Педсовету по ИЗО\4c8695763d69c2afb73e61369edf84e6--grey-wolves-gray-wol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052736"/>
            <a:ext cx="245556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Documents and Settings\alex\Рабочий стол\К Педсовету по ИЗО\0009200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365104"/>
            <a:ext cx="2324249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C:\Documents and Settings\alex\Рабочий стол\К Педсовету по ИЗО\0020-026-Rachjov-khudozhni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161060"/>
            <a:ext cx="2520280" cy="3428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2411760" y="63093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724128" y="623731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60648"/>
          </a:xfrm>
        </p:spPr>
        <p:txBody>
          <a:bodyPr/>
          <a:lstStyle/>
          <a:p>
            <a:pPr lvl="0" algn="ctr"/>
            <a:r>
              <a:rPr lang="ru-RU" b="1" dirty="0" smtClean="0"/>
              <a:t> </a:t>
            </a:r>
          </a:p>
          <a:p>
            <a:pPr lvl="0" algn="ctr"/>
            <a:r>
              <a:rPr lang="ru-RU" b="1" dirty="0"/>
              <a:t>Р</a:t>
            </a:r>
            <a:r>
              <a:rPr lang="ru-RU" b="1" dirty="0" smtClean="0"/>
              <a:t>епродукции картин</a:t>
            </a:r>
          </a:p>
          <a:p>
            <a:pPr lvl="0"/>
            <a:endParaRPr lang="ru-RU" dirty="0"/>
          </a:p>
        </p:txBody>
      </p:sp>
      <p:pic>
        <p:nvPicPr>
          <p:cNvPr id="3074" name="Picture 2" descr="C:\Documents and Settings\alex\Рабочий стол\К Педсовету по ИЗО\12.jpg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2722291" cy="36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Documents and Settings\alex\Рабочий стол\К Педсовету по ИЗО\s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013176"/>
            <a:ext cx="3556885" cy="1717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Documents and Settings\alex\Рабочий стол\К Педсовету по ИЗО\262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284984"/>
            <a:ext cx="2271490" cy="3286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Documents and Settings\alex\Рабочий стол\К Педсовету по ИЗО\aleksei-savrasov-rozh-kholst-maslo-kartina-peizaz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780928"/>
            <a:ext cx="3375891" cy="2255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alex\Рабочий стол\К Педсовету по ИЗО\maxresdefaul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1052736"/>
            <a:ext cx="3551040" cy="199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</a:t>
            </a:r>
            <a:br>
              <a:rPr lang="ru-RU" sz="2000" dirty="0" smtClean="0"/>
            </a:br>
            <a:r>
              <a:rPr lang="ru-RU" sz="2000" dirty="0"/>
              <a:t> </a:t>
            </a:r>
            <a:r>
              <a:rPr lang="ru-RU" sz="2000" dirty="0" smtClean="0"/>
              <a:t>            Доклад </a:t>
            </a:r>
            <a:r>
              <a:rPr lang="ru-RU" sz="2000" dirty="0"/>
              <a:t>музыкального руководителя Шубиной Н.Ю. на тему </a:t>
            </a:r>
            <a:r>
              <a:rPr lang="ru-RU" sz="2000" dirty="0" smtClean="0"/>
              <a:t>                       </a:t>
            </a:r>
            <a:br>
              <a:rPr lang="ru-RU" sz="2000" dirty="0" smtClean="0"/>
            </a:br>
            <a:r>
              <a:rPr lang="ru-RU" sz="2000" dirty="0"/>
              <a:t> </a:t>
            </a:r>
            <a:r>
              <a:rPr lang="ru-RU" sz="2000" dirty="0" smtClean="0"/>
              <a:t>               «</a:t>
            </a:r>
            <a:r>
              <a:rPr lang="ru-RU" sz="2000" dirty="0"/>
              <a:t>Театр и дети – </a:t>
            </a:r>
            <a:r>
              <a:rPr lang="ru-RU" sz="2000"/>
              <a:t>знакомство </a:t>
            </a:r>
            <a:r>
              <a:rPr lang="ru-RU" sz="2000" smtClean="0"/>
              <a:t>с </a:t>
            </a:r>
            <a:r>
              <a:rPr lang="ru-RU" sz="2000" dirty="0"/>
              <a:t>разными видами театра».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67544" y="1340768"/>
            <a:ext cx="8229600" cy="4536504"/>
          </a:xfrm>
        </p:spPr>
        <p:txBody>
          <a:bodyPr/>
          <a:lstStyle/>
          <a:p>
            <a:r>
              <a:rPr lang="ru-RU" b="1" dirty="0"/>
              <a:t>Театрализованная деятельность - самый распространённый вид детского творчества.</a:t>
            </a:r>
          </a:p>
          <a:p>
            <a:r>
              <a:rPr lang="ru-RU" b="1" dirty="0"/>
              <a:t>Она формирует опыт социальных навыков поведения благодаря тому, что каждое </a:t>
            </a:r>
            <a:r>
              <a:rPr lang="ru-RU" b="1" dirty="0" smtClean="0"/>
              <a:t>  литературное </a:t>
            </a:r>
            <a:r>
              <a:rPr lang="ru-RU" b="1" dirty="0"/>
              <a:t>произведение или сказка для детей дошкольного возраста всегда </a:t>
            </a:r>
            <a:r>
              <a:rPr lang="ru-RU" b="1" dirty="0" smtClean="0"/>
              <a:t>      имеют </a:t>
            </a:r>
            <a:r>
              <a:rPr lang="ru-RU" b="1" dirty="0"/>
              <a:t>нравственную направленность (дружба, доброта, честность, смелость и др.). </a:t>
            </a:r>
            <a:r>
              <a:rPr lang="ru-RU" b="1" dirty="0" smtClean="0"/>
              <a:t> Благодаря </a:t>
            </a:r>
            <a:r>
              <a:rPr lang="ru-RU" b="1" dirty="0"/>
              <a:t>сказке ребёнок познаёт мир не только умом, но и сердцем. И не только </a:t>
            </a:r>
            <a:r>
              <a:rPr lang="ru-RU" b="1" dirty="0" smtClean="0"/>
              <a:t>  познаёт</a:t>
            </a:r>
            <a:r>
              <a:rPr lang="ru-RU" b="1" dirty="0"/>
              <a:t>, но и выражает своё собственное отношение к добру и злу. Любимые герои становятся образцами для подражания. Именно способность ребёнка к подражанию позволяет педагогам через театрализованную деятельность оказывать позитивное </a:t>
            </a:r>
            <a:r>
              <a:rPr lang="ru-RU" b="1" dirty="0" smtClean="0"/>
              <a:t>  влияние </a:t>
            </a:r>
            <a:r>
              <a:rPr lang="ru-RU" b="1" dirty="0"/>
              <a:t>на детей.</a:t>
            </a:r>
          </a:p>
          <a:p>
            <a:endParaRPr lang="ru-RU" dirty="0"/>
          </a:p>
        </p:txBody>
      </p:sp>
      <p:pic>
        <p:nvPicPr>
          <p:cNvPr id="1026" name="Picture 2" descr="C:\Users\Пользователь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01008"/>
            <a:ext cx="554461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96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Пользователь\Desktop\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15275" cy="613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80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Пользователь\Desktop\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8426326" cy="597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02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76065"/>
          </a:xfrm>
        </p:spPr>
        <p:txBody>
          <a:bodyPr/>
          <a:lstStyle/>
          <a:p>
            <a:pPr algn="ctr"/>
            <a:r>
              <a:rPr lang="ru-RU" sz="2400" b="1" dirty="0"/>
              <a:t>А</a:t>
            </a:r>
            <a:r>
              <a:rPr lang="ru-RU" sz="2400" b="1" dirty="0" smtClean="0"/>
              <a:t>нкетирование родителей</a:t>
            </a:r>
            <a:endParaRPr lang="ru-RU" sz="2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179512" y="1340768"/>
            <a:ext cx="8517632" cy="3600400"/>
          </a:xfrm>
        </p:spPr>
        <p:txBody>
          <a:bodyPr/>
          <a:lstStyle/>
          <a:p>
            <a:pPr algn="ctr"/>
            <a:endParaRPr lang="ru-RU" sz="1800" dirty="0" smtClean="0"/>
          </a:p>
          <a:p>
            <a:endParaRPr lang="ru-RU" dirty="0"/>
          </a:p>
        </p:txBody>
      </p:sp>
      <p:pic>
        <p:nvPicPr>
          <p:cNvPr id="26626" name="Picture 2" descr="C:\Documents and Settings\alex\Рабочий стол\К Педсовету по ИЗО\anketirov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4019939" cy="3014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 descr="C:\Documents and Settings\alex\Рабочий стол\К Педсовету по ИЗО\img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924944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 Результаты </a:t>
            </a:r>
            <a:r>
              <a:rPr lang="ru-RU" sz="1800" dirty="0"/>
              <a:t>анкетирования родителей «Художественно – эстетическое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         развитие </a:t>
            </a:r>
            <a:r>
              <a:rPr lang="ru-RU" sz="1800" dirty="0"/>
              <a:t>дошкольников». Старший воспитатель </a:t>
            </a:r>
            <a:r>
              <a:rPr lang="ru-RU" sz="1800" dirty="0" err="1"/>
              <a:t>Анпилогова</a:t>
            </a:r>
            <a:r>
              <a:rPr lang="ru-RU" sz="1800" dirty="0"/>
              <a:t> Т.В.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67544" y="1196752"/>
            <a:ext cx="8229600" cy="410445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Цель: </a:t>
            </a:r>
          </a:p>
          <a:p>
            <a:r>
              <a:rPr lang="ru-RU" b="1" dirty="0" smtClean="0"/>
              <a:t>- выявить уровень удовлетворенности родителей работой ДОУ по </a:t>
            </a:r>
            <a:r>
              <a:rPr lang="ru-RU" b="1" dirty="0" smtClean="0"/>
              <a:t>художественно-     эстетическому </a:t>
            </a:r>
            <a:r>
              <a:rPr lang="ru-RU" b="1" dirty="0" smtClean="0"/>
              <a:t>воспитанию детей;</a:t>
            </a:r>
          </a:p>
          <a:p>
            <a:r>
              <a:rPr lang="ru-RU" b="1" dirty="0" smtClean="0"/>
              <a:t>- оценить и корректировать образовательную систему художественно-эстетического развития дошкольников.</a:t>
            </a:r>
          </a:p>
          <a:p>
            <a:pPr marL="285750" indent="-285750">
              <a:buFontTx/>
              <a:buChar char="-"/>
            </a:pPr>
            <a:endParaRPr lang="ru-RU" b="1" dirty="0"/>
          </a:p>
          <a:p>
            <a:r>
              <a:rPr lang="ru-RU" b="1" dirty="0" smtClean="0">
                <a:solidFill>
                  <a:srgbClr val="FF0000"/>
                </a:solidFill>
              </a:rPr>
              <a:t>Вывод:</a:t>
            </a:r>
          </a:p>
          <a:p>
            <a:r>
              <a:rPr lang="ru-RU" b="1" dirty="0" smtClean="0"/>
              <a:t>Анкетирование родителей показало, что родителей полностью устраивает интерьер и оформление групп. Практически все родители считают, что работа по </a:t>
            </a:r>
            <a:r>
              <a:rPr lang="ru-RU" b="1" dirty="0" smtClean="0"/>
              <a:t>ИЗО            </a:t>
            </a:r>
            <a:r>
              <a:rPr lang="ru-RU" b="1" dirty="0" smtClean="0"/>
              <a:t>деятельности ведется на достаточно хорошем уровне, полностью устраивает </a:t>
            </a:r>
            <a:r>
              <a:rPr lang="ru-RU" b="1" dirty="0" smtClean="0"/>
              <a:t>            профессиональный </a:t>
            </a:r>
            <a:r>
              <a:rPr lang="ru-RU" b="1" dirty="0" smtClean="0"/>
              <a:t>уровень воспитателей. 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Рекомендации:</a:t>
            </a:r>
          </a:p>
          <a:p>
            <a:r>
              <a:rPr lang="ru-RU" b="1" dirty="0" smtClean="0"/>
              <a:t>Обратить внимание педагогов на своевременную подготовку и выставление             информации для родителей.                                                           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581128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2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/>
              <a:t>НОД изобразительная деятельность в </a:t>
            </a:r>
            <a:r>
              <a:rPr lang="ru-RU" sz="1800" dirty="0"/>
              <a:t>первой младшей </a:t>
            </a:r>
            <a:r>
              <a:rPr lang="ru-RU" sz="1800" dirty="0" smtClean="0"/>
              <a:t>группе                           </a:t>
            </a:r>
            <a:r>
              <a:rPr lang="ru-RU" sz="1800" dirty="0"/>
              <a:t>«Неваляшка танцует</a:t>
            </a:r>
            <a:r>
              <a:rPr lang="ru-RU" sz="1800" dirty="0" smtClean="0"/>
              <a:t>» воспитатель Ганина Е.О.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ользователь\Desktop\20200323_160137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4" y="1700808"/>
            <a:ext cx="295020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20200323_155047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4744"/>
            <a:ext cx="360040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Desktop\20200323_154209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13656"/>
            <a:ext cx="4680520" cy="227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88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363272" cy="1080120"/>
          </a:xfrm>
        </p:spPr>
        <p:txBody>
          <a:bodyPr/>
          <a:lstStyle/>
          <a:p>
            <a:r>
              <a:rPr lang="ru-RU" b="1" dirty="0" smtClean="0"/>
              <a:t>                    НОД в средней группе «Теремок» </a:t>
            </a:r>
          </a:p>
          <a:p>
            <a:r>
              <a:rPr lang="ru-RU" b="1" dirty="0" smtClean="0"/>
              <a:t>«Рисование национального адыгейского платья с орнаментом»</a:t>
            </a:r>
          </a:p>
          <a:p>
            <a:pPr algn="ctr"/>
            <a:r>
              <a:rPr lang="ru-RU" b="1" dirty="0"/>
              <a:t>в</a:t>
            </a:r>
            <a:r>
              <a:rPr lang="ru-RU" b="1" dirty="0" smtClean="0"/>
              <a:t>оспитатель Фролова Е.К.</a:t>
            </a:r>
            <a:endParaRPr lang="ru-RU" b="1" dirty="0"/>
          </a:p>
        </p:txBody>
      </p:sp>
      <p:pic>
        <p:nvPicPr>
          <p:cNvPr id="5" name="Picture 2" descr="C:\Users\Пользователь\Desktop\IMG-20200320-WA0018.jpg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04792"/>
            <a:ext cx="2232248" cy="307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Пользователь\Desktop\IMG-20200320-WA0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04792"/>
            <a:ext cx="2304256" cy="307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IMG_20200320_1118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04792"/>
            <a:ext cx="2551956" cy="307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42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60648"/>
          </a:xfrm>
        </p:spPr>
        <p:txBody>
          <a:bodyPr/>
          <a:lstStyle/>
          <a:p>
            <a:pPr algn="ctr"/>
            <a:r>
              <a:rPr lang="ru-RU" sz="1600" b="1" dirty="0" smtClean="0"/>
              <a:t>НОД Аппликация из шерстяных ниток «Пушистые картинки.  Бабочка»         в подготовительной группе воспитатель Войцеховская Л.В.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251520" y="1340768"/>
            <a:ext cx="8640960" cy="3600400"/>
          </a:xfrm>
        </p:spPr>
        <p:txBody>
          <a:bodyPr/>
          <a:lstStyle/>
          <a:p>
            <a:pPr lvl="0"/>
            <a:endParaRPr lang="ru-RU" sz="1800" dirty="0" smtClean="0"/>
          </a:p>
          <a:p>
            <a:endParaRPr lang="ru-RU" dirty="0"/>
          </a:p>
        </p:txBody>
      </p:sp>
      <p:pic>
        <p:nvPicPr>
          <p:cNvPr id="1026" name="Picture 2" descr="C:\Users\Пользователь\Desktop\Ба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74441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IMG-20200323-WA0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59"/>
            <a:ext cx="4315752" cy="43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r>
              <a:rPr lang="ru-RU" i="1" dirty="0" smtClean="0"/>
              <a:t>Цели и задачи педсовета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67544" y="1124744"/>
            <a:ext cx="8229600" cy="2520280"/>
          </a:xfrm>
        </p:spPr>
        <p:txBody>
          <a:bodyPr/>
          <a:lstStyle/>
          <a:p>
            <a:r>
              <a:rPr lang="ru-RU" sz="1600" b="1" dirty="0" smtClean="0"/>
              <a:t>Цель:</a:t>
            </a:r>
          </a:p>
          <a:p>
            <a:r>
              <a:rPr lang="ru-RU" b="1" dirty="0" smtClean="0"/>
              <a:t> расширить знания педагогов и привлечь внимание к работе с детьми по                       художественно-эстетическому развитию.</a:t>
            </a:r>
            <a:endParaRPr lang="ru-RU" b="1" dirty="0"/>
          </a:p>
          <a:p>
            <a:r>
              <a:rPr lang="ru-RU" sz="1600" b="1" dirty="0" smtClean="0"/>
              <a:t>Задачи:</a:t>
            </a:r>
          </a:p>
          <a:p>
            <a:r>
              <a:rPr lang="ru-RU" b="1" dirty="0" smtClean="0"/>
              <a:t> - выявить и проанализировать эффективность </a:t>
            </a:r>
            <a:r>
              <a:rPr lang="ru-RU" b="1" dirty="0" smtClean="0"/>
              <a:t>используемых </a:t>
            </a:r>
            <a:r>
              <a:rPr lang="ru-RU" b="1" dirty="0" smtClean="0"/>
              <a:t>форм и </a:t>
            </a:r>
            <a:r>
              <a:rPr lang="ru-RU" b="1" dirty="0" smtClean="0"/>
              <a:t>методов          </a:t>
            </a:r>
            <a:r>
              <a:rPr lang="ru-RU" b="1" dirty="0" smtClean="0"/>
              <a:t>художественно-эстетического развития детей дошкольного возраста в ДОУ № 3;</a:t>
            </a:r>
          </a:p>
          <a:p>
            <a:r>
              <a:rPr lang="ru-RU" b="1" dirty="0" smtClean="0"/>
              <a:t>- познакомить с инновационными формами художественно-эстетического развития дошкольников.</a:t>
            </a:r>
            <a:endParaRPr lang="ru-RU" b="1" dirty="0"/>
          </a:p>
        </p:txBody>
      </p:sp>
      <p:pic>
        <p:nvPicPr>
          <p:cNvPr id="3075" name="Picture 3" descr="C:\Users\Пользователь\Desktop\pedsov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73016"/>
            <a:ext cx="583264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5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dirty="0" smtClean="0"/>
              <a:t>НОД во второй младшей группе «Нетрадиционные техники рисования на тему                 «Башня из кубиков» воспитатель </a:t>
            </a:r>
            <a:r>
              <a:rPr lang="ru-RU" sz="1600" dirty="0" err="1" smtClean="0"/>
              <a:t>Сивидова</a:t>
            </a:r>
            <a:r>
              <a:rPr lang="ru-RU" sz="1600" dirty="0" smtClean="0"/>
              <a:t> Е.А.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IMG-20200326-WA0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44" y="1700808"/>
            <a:ext cx="2571750" cy="376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IMG-20200326-WA0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231" y="2132856"/>
            <a:ext cx="257175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ользователь\Desktop\Картинки для сайта\pchelka.png"/>
          <p:cNvPicPr>
            <a:picLocks noGrp="1" noChangeAspect="1" noChangeArrowheads="1"/>
          </p:cNvPicPr>
          <p:nvPr>
            <p:ph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780" y="4149080"/>
            <a:ext cx="244305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Desktop\IMG-20200326-WA005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232" y="1916832"/>
            <a:ext cx="2737336" cy="19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22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dirty="0" smtClean="0"/>
              <a:t>НОД аппликация «Вырежи и наклей что бывает круглое и овальное (или предметы,      состоящие из частей круглой и овальной формы)» воспитатель Рябоконь О.Л.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IMG-20200323-WA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3528392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Картинки для сайта\belochka2.png"/>
          <p:cNvPicPr>
            <a:picLocks noGrp="1" noChangeAspect="1" noChangeArrowheads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20888"/>
            <a:ext cx="216024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02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НОД </a:t>
            </a:r>
            <a:r>
              <a:rPr lang="ru-RU" sz="1800" dirty="0"/>
              <a:t>в разновозрастной группе «</a:t>
            </a:r>
            <a:r>
              <a:rPr lang="ru-RU" sz="1800" dirty="0" err="1" smtClean="0"/>
              <a:t>Пластилинография</a:t>
            </a:r>
            <a:r>
              <a:rPr lang="ru-RU" sz="1800" dirty="0" smtClean="0"/>
              <a:t>. </a:t>
            </a:r>
            <a:r>
              <a:rPr lang="ru-RU" sz="1800" dirty="0"/>
              <a:t>Костер»   </a:t>
            </a:r>
            <a:r>
              <a:rPr lang="ru-RU" sz="1800" dirty="0" smtClean="0"/>
              <a:t>                           воспитатель </a:t>
            </a:r>
            <a:r>
              <a:rPr lang="ru-RU" sz="1800" dirty="0"/>
              <a:t>Пешкова Т.В.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b="1" dirty="0"/>
          </a:p>
        </p:txBody>
      </p:sp>
      <p:pic>
        <p:nvPicPr>
          <p:cNvPr id="4098" name="Picture 2" descr="C:\Users\Пользователь\Desktop\IMG-20200323-WA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72" y="2708920"/>
            <a:ext cx="2667001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ользователь\Desktop\IMG-20200323-WA0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08919"/>
            <a:ext cx="26670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Пользователь\Desktop\IMG-20200323-WA0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234" y="2708919"/>
            <a:ext cx="25717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Картинки для сайта\ezhik.png"/>
          <p:cNvPicPr>
            <a:picLocks noGrp="1" noChangeAspect="1" noChangeArrowheads="1"/>
          </p:cNvPicPr>
          <p:nvPr>
            <p:ph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4869160"/>
            <a:ext cx="158417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13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Музыкальная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db86e3bb67cff9683c9efeba13b97df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136904" cy="497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582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7920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1152127"/>
          </a:xfrm>
        </p:spPr>
        <p:txBody>
          <a:bodyPr/>
          <a:lstStyle/>
          <a:p>
            <a:r>
              <a:rPr lang="ru-RU" sz="1600" b="1" dirty="0" smtClean="0"/>
              <a:t>НОД музыкальная деятельность «М. Глинка и дети» в средней группе            музыкальный руководитель Томилина Л.И. </a:t>
            </a:r>
            <a:endParaRPr lang="ru-RU" sz="1600" b="1" dirty="0"/>
          </a:p>
        </p:txBody>
      </p:sp>
      <p:pic>
        <p:nvPicPr>
          <p:cNvPr id="1029" name="Picture 5" descr="C:\Users\Пользователь\Desktop\IMG-20200326-WA0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98390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ользователь\Desktop\IMG-20200326-WA00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98390"/>
            <a:ext cx="25717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Пользователь\Desktop\IMG-20200326-WA00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13525"/>
            <a:ext cx="25717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Пользователь\Desktop\Картинки для сайта\к.gif"/>
          <p:cNvPicPr>
            <a:picLocks noGrp="1" noChangeAspect="1" noChangeArrowheads="1" noCrop="1"/>
          </p:cNvPicPr>
          <p:nvPr>
            <p:ph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055" y="2851825"/>
            <a:ext cx="5619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Пользователь\Desktop\Картинки для сайта\к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167440"/>
            <a:ext cx="5619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Пользователь\Desktop\Картинки для сайта\к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589800"/>
            <a:ext cx="5619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Пользователь\Desktop\Картинки для сайта\к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731" y="5085184"/>
            <a:ext cx="5619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13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Итоги тематической проверки «Художественно-эстетическое развитие детей</a:t>
            </a:r>
            <a:r>
              <a:rPr lang="ru-RU" sz="1800" dirty="0" smtClean="0"/>
              <a:t>»            </a:t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                              Старший </a:t>
            </a:r>
            <a:r>
              <a:rPr lang="ru-RU" sz="1800" dirty="0"/>
              <a:t>воспитатель </a:t>
            </a:r>
            <a:r>
              <a:rPr lang="ru-RU" sz="1800" dirty="0" err="1"/>
              <a:t>Анпилогова</a:t>
            </a:r>
            <a:r>
              <a:rPr lang="ru-RU" sz="1800" dirty="0"/>
              <a:t> Т.В.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67544" y="980728"/>
            <a:ext cx="8229600" cy="489654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Цель: </a:t>
            </a:r>
          </a:p>
          <a:p>
            <a:r>
              <a:rPr lang="ru-RU" b="1" dirty="0"/>
              <a:t>о</a:t>
            </a:r>
            <a:r>
              <a:rPr lang="ru-RU" b="1" dirty="0" smtClean="0"/>
              <a:t>пределение эффективности </a:t>
            </a:r>
            <a:r>
              <a:rPr lang="ru-RU" b="1" dirty="0" err="1" smtClean="0"/>
              <a:t>воспитательно</a:t>
            </a:r>
            <a:r>
              <a:rPr lang="ru-RU" b="1" dirty="0" smtClean="0"/>
              <a:t>-образовательной работы по художественно- эстетическому воспитанию детей средствами изобразительной деятельности.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Основные формы и методы работы: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Обследование уровня развития детей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Оценка профессиональных умений воспитателя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Планирование </a:t>
            </a:r>
            <a:r>
              <a:rPr lang="ru-RU" b="1" dirty="0" err="1" smtClean="0"/>
              <a:t>воспитательно</a:t>
            </a:r>
            <a:r>
              <a:rPr lang="ru-RU" b="1" dirty="0" smtClean="0"/>
              <a:t>-образовательной работы 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Оценка форм взаимодействия с родителями.</a:t>
            </a:r>
          </a:p>
          <a:p>
            <a:pPr marL="342900" indent="-342900">
              <a:buAutoNum type="arabicPeriod"/>
            </a:pPr>
            <a:endParaRPr lang="ru-RU" b="1" dirty="0"/>
          </a:p>
          <a:p>
            <a:r>
              <a:rPr lang="ru-RU" b="1" dirty="0" smtClean="0"/>
              <a:t>В тематической проверке приняло участие 6 групп ДОУ: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Группа раннего возраста А «Ягодки»,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2 младшая группа «Бусинки»,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Средняя группа «Теремок»,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Старшая группа «Солнышко»,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Разновозрастная группа «Капельки»,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Подготовительная группа «Яблочки»</a:t>
            </a:r>
          </a:p>
          <a:p>
            <a:r>
              <a:rPr lang="ru-RU" b="1" dirty="0" smtClean="0"/>
              <a:t>                                                                 </a:t>
            </a:r>
            <a:endParaRPr lang="ru-RU" b="1" dirty="0"/>
          </a:p>
        </p:txBody>
      </p:sp>
      <p:pic>
        <p:nvPicPr>
          <p:cNvPr id="5" name="Picture 2" descr="C:\Documents and Settings\Admin\Рабочий стол\картинки для детского сада\stock-vector-paintbrush-palette-on-rainbow-color-painted-canvas-vector-illustration-brush-palette-and-71602951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04248" y="3501008"/>
            <a:ext cx="1944216" cy="2880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73029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      Вывод тематической проверки «Художественно-эстетическое </a:t>
            </a:r>
            <a:r>
              <a:rPr lang="ru-RU" sz="1600" dirty="0"/>
              <a:t>развитие </a:t>
            </a:r>
            <a:r>
              <a:rPr lang="ru-RU" sz="1600" dirty="0" smtClean="0"/>
              <a:t>детей»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010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67544" y="764704"/>
            <a:ext cx="8229600" cy="5328592"/>
          </a:xfrm>
        </p:spPr>
        <p:txBody>
          <a:bodyPr/>
          <a:lstStyle/>
          <a:p>
            <a:r>
              <a:rPr lang="ru-RU" b="1" dirty="0" smtClean="0"/>
              <a:t>В результате тематической проверки были проведены </a:t>
            </a:r>
            <a:r>
              <a:rPr lang="ru-RU" b="1" dirty="0"/>
              <a:t>с</a:t>
            </a:r>
            <a:r>
              <a:rPr lang="ru-RU" b="1" dirty="0" smtClean="0"/>
              <a:t>резы для обследования уровня художественно-эстетического развития детей дошкольного возраста и выявлено, что уровень соответствует возрастной норме: </a:t>
            </a:r>
          </a:p>
          <a:p>
            <a:r>
              <a:rPr lang="ru-RU" b="1" dirty="0" smtClean="0"/>
              <a:t>-   дети проявляют интерес к </a:t>
            </a:r>
            <a:r>
              <a:rPr lang="ru-RU" b="1" dirty="0" err="1" smtClean="0"/>
              <a:t>изодеятельности</a:t>
            </a:r>
            <a:r>
              <a:rPr lang="ru-RU" b="1" dirty="0" smtClean="0"/>
              <a:t>, 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умеют создавать изображение при помощи различных изобразительных средств, принимают участие в коллективных работах, воспринимают и эмоционально реагируют на образ и средства выразительности разных видов и жанров, эмоционально откликаются на красоту природы, проявляют интерес к декоративному искусству. </a:t>
            </a:r>
          </a:p>
          <a:p>
            <a:pPr marL="285750" indent="-285750">
              <a:buFontTx/>
              <a:buChar char="-"/>
            </a:pPr>
            <a:r>
              <a:rPr lang="ru-RU" b="1" dirty="0"/>
              <a:t>д</a:t>
            </a:r>
            <a:r>
              <a:rPr lang="ru-RU" b="1" dirty="0" smtClean="0"/>
              <a:t>ети самостоятельно создают художественные образы в различных видах изоискусства, владеют основными приемами рисования, могут передать сюжетную композицию.</a:t>
            </a:r>
          </a:p>
          <a:p>
            <a:r>
              <a:rPr lang="ru-RU" b="1" dirty="0"/>
              <a:t>	</a:t>
            </a:r>
            <a:r>
              <a:rPr lang="ru-RU" b="1" dirty="0" smtClean="0"/>
              <a:t>Анализ занятий по </a:t>
            </a:r>
            <a:r>
              <a:rPr lang="ru-RU" b="1" dirty="0" err="1" smtClean="0"/>
              <a:t>изодеятельности</a:t>
            </a:r>
            <a:r>
              <a:rPr lang="ru-RU" b="1" dirty="0" smtClean="0"/>
              <a:t> показал, что воспитатели владеют      методикой проведения занятий, умеют организовывать предметно развивающую     среду, создают условия в группах для проявления творчества детей. В каждой группе присутствует наглядная информация для родителей в виде оформленных папках- передвижках в родительских уголках.  </a:t>
            </a:r>
            <a:endParaRPr lang="ru-RU" b="1" dirty="0"/>
          </a:p>
          <a:p>
            <a:r>
              <a:rPr lang="ru-RU" b="1" dirty="0" smtClean="0">
                <a:solidFill>
                  <a:srgbClr val="FF0000"/>
                </a:solidFill>
              </a:rPr>
              <a:t>Рекомендации: </a:t>
            </a:r>
            <a:r>
              <a:rPr lang="ru-RU" b="1" dirty="0" smtClean="0"/>
              <a:t>использовать в практике методики рисования с учетом возрастных особенностей детей дошкольного возраста и использовать основные приемы рисования во время НОД, продолжать пополнять уголки творчества дидактическими играми по ИЗО деятельности. </a:t>
            </a:r>
          </a:p>
          <a:p>
            <a:r>
              <a:rPr lang="ru-RU" b="1" dirty="0"/>
              <a:t>	</a:t>
            </a:r>
            <a:r>
              <a:rPr lang="ru-RU" b="1" dirty="0" smtClean="0"/>
              <a:t>Таким образом, </a:t>
            </a:r>
            <a:r>
              <a:rPr lang="ru-RU" b="1" dirty="0" err="1" smtClean="0"/>
              <a:t>воспитательно</a:t>
            </a:r>
            <a:r>
              <a:rPr lang="ru-RU" b="1" dirty="0" smtClean="0"/>
              <a:t>-образовательная работа проводится на      хорошем уровне и является эффективной.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7170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ekzam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" y="764705"/>
            <a:ext cx="8247831" cy="453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11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26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 descr="C:\Users\Пользователь\Desktop\036.jpg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8092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02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Решение педагогического совета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67544" y="1484784"/>
            <a:ext cx="8229600" cy="4392488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sz="1800" b="1" dirty="0" smtClean="0"/>
              <a:t>Регулярно пополнять уголки художественного творчества</a:t>
            </a:r>
          </a:p>
          <a:p>
            <a:pPr marL="342900" indent="-342900">
              <a:buAutoNum type="arabicPeriod"/>
            </a:pPr>
            <a:r>
              <a:rPr lang="ru-RU" sz="1800" b="1" dirty="0" smtClean="0"/>
              <a:t>Продолжать проводить выставки детских творческих работ</a:t>
            </a:r>
          </a:p>
          <a:p>
            <a:pPr marL="342900" indent="-342900">
              <a:buAutoNum type="arabicPeriod"/>
            </a:pPr>
            <a:r>
              <a:rPr lang="ru-RU" sz="1800" b="1" dirty="0" smtClean="0"/>
              <a:t>Активно участвовать в конкурсах различных уровней,              периодически публиковать свои работы на электронных </a:t>
            </a:r>
            <a:r>
              <a:rPr lang="ru-RU" sz="1800" b="1" dirty="0" smtClean="0"/>
              <a:t>        ресурсах </a:t>
            </a:r>
            <a:r>
              <a:rPr lang="ru-RU" sz="1800" b="1" dirty="0" smtClean="0"/>
              <a:t>педагогических интернет-сообществ.</a:t>
            </a:r>
          </a:p>
        </p:txBody>
      </p:sp>
      <p:pic>
        <p:nvPicPr>
          <p:cNvPr id="10242" name="Picture 2" descr="C:\Users\Пользователь\Desktop\zastav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381642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41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8680"/>
            <a:ext cx="8435280" cy="864097"/>
          </a:xfrm>
        </p:spPr>
        <p:txBody>
          <a:bodyPr/>
          <a:lstStyle/>
          <a:p>
            <a:pPr algn="ctr"/>
            <a:r>
              <a:rPr lang="ru-RU" b="1" i="1" dirty="0" smtClean="0"/>
              <a:t> АКТУАЛЬНОСТЬ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467544" y="1484784"/>
            <a:ext cx="8496944" cy="3600400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</a:rPr>
              <a:t>В соответствии с ФГОС дошкольного образования художественно-эстетическое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развитие предполагает: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— развитие предпосылок ценностно-смыслового восприятия и понимания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произведений искусства (словесного, музыкального, изобразительного), мира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природы;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— становление эстетического отношения к окружающему миру;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— формирование элементарных представлений о видах искусства;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— восприятие музыки, художественной литературы, фольклора;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— стимулирование сопереживания персонажам художественных произведений;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— реализацию самостоятельной творческой деятельности детей (изобразительной, конструктивно-модельной, музыкальной и др.).</a:t>
            </a:r>
          </a:p>
          <a:p>
            <a:endParaRPr lang="ru-RU" dirty="0"/>
          </a:p>
        </p:txBody>
      </p:sp>
      <p:pic>
        <p:nvPicPr>
          <p:cNvPr id="2049" name="Picture 1" descr="C:\Documents and Settings\alex\Рабочий стол\К Педсовету по ИЗО\FGOS-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221088"/>
            <a:ext cx="3347864" cy="2514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C:\Documents and Settings\Admin\Рабочий стол\картинки для детского сада\ljudi-6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2564904"/>
            <a:ext cx="42017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Успехов вам! 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vospitanie-esteticheskoe-tseli-i-zadachi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22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60648"/>
          </a:xfrm>
        </p:spPr>
        <p:txBody>
          <a:bodyPr/>
          <a:lstStyle/>
          <a:p>
            <a:pPr algn="ctr"/>
            <a:r>
              <a:rPr lang="ru-RU" b="1" i="1" dirty="0" smtClean="0"/>
              <a:t> ИЗОБРАЗИТЕЛЬНАЯ ДЕЯТЕЛЬНОСТЬ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hello_html_m12963f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06489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60648"/>
          </a:xfrm>
        </p:spPr>
        <p:txBody>
          <a:bodyPr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Сообщение </a:t>
            </a:r>
            <a:r>
              <a:rPr lang="ru-RU" b="1" dirty="0"/>
              <a:t>из опыта работы «Изобразительной деятельности детей раннего возраста» воспитателя Ганиной </a:t>
            </a:r>
            <a:r>
              <a:rPr lang="ru-RU" b="1" dirty="0" smtClean="0"/>
              <a:t>Е. О.</a:t>
            </a:r>
            <a:endParaRPr lang="ru-RU" b="1" dirty="0"/>
          </a:p>
          <a:p>
            <a:pPr algn="ctr"/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251520" y="1340768"/>
            <a:ext cx="8352928" cy="3600400"/>
          </a:xfrm>
        </p:spPr>
        <p:txBody>
          <a:bodyPr/>
          <a:lstStyle/>
          <a:p>
            <a:r>
              <a:rPr lang="ru-RU" b="1" dirty="0"/>
              <a:t>Ранний возраст – период, когда зарождаются не только игровые, но и продуктивные виды деятельности ребенка – рисование, лепка, аппликация, конструирование. Их возникновение также тесно связано с предметной деятельностью.</a:t>
            </a:r>
          </a:p>
          <a:p>
            <a:r>
              <a:rPr lang="ru-RU" b="1" dirty="0"/>
              <a:t>В формировании личности ребенка неоценимое значение имеют разнообразные виды художественно-творческой деятельности: рисование, лепка, вырезание из бумаги фигурок и наклеивание их, создание различных конструкций из природных материалов и т.д.</a:t>
            </a:r>
          </a:p>
          <a:p>
            <a:r>
              <a:rPr lang="ru-RU" b="1" dirty="0"/>
              <a:t> Такие занятия дарят детям радость познания, творчества. Испытав это чувство однажды, малыш будет стремиться в своих рисунках, аппликациях, поделках рассказать о том, что узнал, увидел, пережил.</a:t>
            </a:r>
          </a:p>
          <a:p>
            <a:r>
              <a:rPr lang="ru-RU" b="1" dirty="0"/>
              <a:t>Изобразительная деятельность ребенка, которой он только начинает овладевать, нуждается в квалификационном руководстве со стороны взрослого.</a:t>
            </a:r>
          </a:p>
          <a:p>
            <a:r>
              <a:rPr lang="ru-RU" b="1" dirty="0"/>
              <a:t>Изобразительной деятельности ребенка предшествует довольно значительный подготовительный период, в течение которого он знакомится с основными свойствами нужных материалов, приобретает необходимые навыки и умения в использовании карандаша и бумаги.</a:t>
            </a:r>
          </a:p>
          <a:p>
            <a:endParaRPr lang="ru-RU" sz="1800" b="1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009314"/>
            <a:ext cx="1584176" cy="1744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Сообщение </a:t>
            </a:r>
            <a:r>
              <a:rPr lang="ru-RU" sz="1600" dirty="0"/>
              <a:t>из опыта работы с использованием презентации «Нетрадиционные формы работы с детьми младшего дошкольного возраста по изобразительной деятельности» воспитателя </a:t>
            </a:r>
            <a:r>
              <a:rPr lang="ru-RU" sz="1600" dirty="0" err="1"/>
              <a:t>Сивидовой</a:t>
            </a:r>
            <a:r>
              <a:rPr lang="ru-RU" sz="1600" dirty="0"/>
              <a:t> Е.А.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" descr="C:\Documents and Settings\alex\Рабочий стол\К Педсовету по ИЗО\img-24665-15129924374630.jpg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920880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0503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alex\Рабочий стол\К Педсовету по ИЗО\1.jpg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4032448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Пользователь\Downloads\hello_html_662f6c19_5aaf5afb4e8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176" y="836712"/>
            <a:ext cx="4032448" cy="53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2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60648"/>
          </a:xfrm>
        </p:spPr>
        <p:txBody>
          <a:bodyPr/>
          <a:lstStyle/>
          <a:p>
            <a:pPr algn="ctr"/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-108520" y="0"/>
            <a:ext cx="9145016" cy="3600400"/>
          </a:xfrm>
        </p:spPr>
        <p:txBody>
          <a:bodyPr/>
          <a:lstStyle/>
          <a:p>
            <a:r>
              <a:rPr lang="ru-RU" sz="1600" b="1" dirty="0" smtClean="0"/>
              <a:t>Доклад </a:t>
            </a:r>
            <a:r>
              <a:rPr lang="ru-RU" sz="1600" b="1" dirty="0"/>
              <a:t>воспитателя Фроловой Е.К. на тему «Формирование восприятия </a:t>
            </a:r>
            <a:endParaRPr lang="ru-RU" sz="1600" b="1" dirty="0" smtClean="0"/>
          </a:p>
          <a:p>
            <a:r>
              <a:rPr lang="ru-RU" sz="1600" b="1" dirty="0" smtClean="0"/>
              <a:t>                  детей при </a:t>
            </a:r>
            <a:r>
              <a:rPr lang="ru-RU" sz="1600" b="1" dirty="0"/>
              <a:t>рассматривании картинок, иллюстраций</a:t>
            </a:r>
            <a:r>
              <a:rPr lang="ru-RU" sz="1600" b="1" dirty="0" smtClean="0"/>
              <a:t>»</a:t>
            </a:r>
          </a:p>
          <a:p>
            <a:endParaRPr lang="ru-RU" sz="1600" b="1" dirty="0" smtClean="0"/>
          </a:p>
          <a:p>
            <a:r>
              <a:rPr lang="ru-RU" b="1" dirty="0" smtClean="0"/>
              <a:t>	Художественная </a:t>
            </a:r>
            <a:r>
              <a:rPr lang="ru-RU" b="1" dirty="0"/>
              <a:t>иллюстрация - важнейший элемент книги для детей, </a:t>
            </a:r>
            <a:endParaRPr lang="ru-RU" b="1" dirty="0" smtClean="0"/>
          </a:p>
          <a:p>
            <a:r>
              <a:rPr lang="ru-RU" b="1" dirty="0" smtClean="0"/>
              <a:t>во </a:t>
            </a:r>
            <a:r>
              <a:rPr lang="ru-RU" b="1" dirty="0"/>
              <a:t>многом определяющий ее художественную ценность, характер </a:t>
            </a:r>
            <a:endParaRPr lang="ru-RU" b="1" dirty="0" smtClean="0"/>
          </a:p>
          <a:p>
            <a:r>
              <a:rPr lang="ru-RU" b="1" dirty="0" smtClean="0"/>
              <a:t>эмоционального </a:t>
            </a:r>
            <a:r>
              <a:rPr lang="ru-RU" b="1" dirty="0"/>
              <a:t>воздействия, возможности использования ее в процессе </a:t>
            </a:r>
            <a:endParaRPr lang="ru-RU" b="1" dirty="0" smtClean="0"/>
          </a:p>
          <a:p>
            <a:r>
              <a:rPr lang="ru-RU" b="1" dirty="0" smtClean="0"/>
              <a:t>эстетического воспитания </a:t>
            </a:r>
            <a:r>
              <a:rPr lang="ru-RU" b="1" dirty="0"/>
              <a:t>читателей. Книжная иллюстрация помогает ребенку в </a:t>
            </a:r>
            <a:endParaRPr lang="ru-RU" b="1" dirty="0" smtClean="0"/>
          </a:p>
          <a:p>
            <a:r>
              <a:rPr lang="ru-RU" b="1" dirty="0" smtClean="0"/>
              <a:t>познании </a:t>
            </a:r>
            <a:r>
              <a:rPr lang="ru-RU" b="1" dirty="0"/>
              <a:t>мира, освоении </a:t>
            </a:r>
            <a:r>
              <a:rPr lang="ru-RU" b="1" dirty="0" smtClean="0"/>
              <a:t>нравственных ценностей</a:t>
            </a:r>
            <a:r>
              <a:rPr lang="ru-RU" b="1" dirty="0"/>
              <a:t>, эстетических идеалов, </a:t>
            </a:r>
            <a:endParaRPr lang="ru-RU" b="1" dirty="0" smtClean="0"/>
          </a:p>
          <a:p>
            <a:r>
              <a:rPr lang="ru-RU" b="1" dirty="0" smtClean="0"/>
              <a:t>углубляет </a:t>
            </a:r>
            <a:r>
              <a:rPr lang="ru-RU" b="1" dirty="0"/>
              <a:t>восприятие </a:t>
            </a:r>
            <a:r>
              <a:rPr lang="ru-RU" b="1" dirty="0" smtClean="0"/>
              <a:t>литературного </a:t>
            </a:r>
            <a:r>
              <a:rPr lang="ru-RU" b="1" dirty="0"/>
              <a:t>произведения. С иллюстрации начинается процесс </a:t>
            </a:r>
            <a:r>
              <a:rPr lang="ru-RU" b="1" dirty="0" smtClean="0"/>
              <a:t>         выбора </a:t>
            </a:r>
            <a:r>
              <a:rPr lang="ru-RU" b="1" dirty="0"/>
              <a:t>ребенком книги для </a:t>
            </a:r>
            <a:r>
              <a:rPr lang="ru-RU" b="1" dirty="0" smtClean="0"/>
              <a:t>чтения</a:t>
            </a:r>
            <a:r>
              <a:rPr lang="ru-RU" b="1" dirty="0"/>
              <a:t>. Иллюстрация способствует пониманию </a:t>
            </a:r>
            <a:r>
              <a:rPr lang="ru-RU" b="1" dirty="0" smtClean="0"/>
              <a:t>ребенком </a:t>
            </a:r>
          </a:p>
          <a:p>
            <a:r>
              <a:rPr lang="ru-RU" b="1" dirty="0" smtClean="0"/>
              <a:t>литературного </a:t>
            </a:r>
            <a:r>
              <a:rPr lang="ru-RU" b="1" dirty="0"/>
              <a:t>текста, формирует </a:t>
            </a:r>
            <a:r>
              <a:rPr lang="ru-RU" b="1" dirty="0" smtClean="0"/>
              <a:t>представление </a:t>
            </a:r>
            <a:r>
              <a:rPr lang="ru-RU" b="1" dirty="0"/>
              <a:t>о его теме, идее, персонажах, содержит </a:t>
            </a:r>
            <a:r>
              <a:rPr lang="ru-RU" b="1" dirty="0" smtClean="0"/>
              <a:t>в        </a:t>
            </a:r>
            <a:r>
              <a:rPr lang="ru-RU" b="1" dirty="0"/>
              <a:t>себе оценку </a:t>
            </a:r>
            <a:r>
              <a:rPr lang="ru-RU" b="1" dirty="0" smtClean="0"/>
              <a:t>событий </a:t>
            </a:r>
            <a:r>
              <a:rPr lang="ru-RU" b="1" dirty="0"/>
              <a:t>и героев  </a:t>
            </a:r>
            <a:r>
              <a:rPr lang="ru-RU" b="1" dirty="0" smtClean="0"/>
              <a:t>литературного </a:t>
            </a:r>
            <a:r>
              <a:rPr lang="ru-RU" b="1" dirty="0"/>
              <a:t>действия.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dirty="0" smtClean="0"/>
          </a:p>
        </p:txBody>
      </p:sp>
      <p:pic>
        <p:nvPicPr>
          <p:cNvPr id="22529" name="Рисунок 30" descr="Описание: C:\Documents and Settings\User.USER-0B3070F9D3\Local Settings\Temporary Internet Files\Content.IE5\8W92GW6L\MC9004379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88640"/>
            <a:ext cx="1633776" cy="1556792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img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12976"/>
            <a:ext cx="626469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800</Words>
  <Application>Microsoft Office PowerPoint</Application>
  <PresentationFormat>Экран (4:3)</PresentationFormat>
  <Paragraphs>102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Office Theme</vt:lpstr>
      <vt:lpstr>Custom Design</vt:lpstr>
      <vt:lpstr>Презентация PowerPoint</vt:lpstr>
      <vt:lpstr>            Цели и задачи педсовета</vt:lpstr>
      <vt:lpstr>Презентация PowerPoint</vt:lpstr>
      <vt:lpstr>Презентация PowerPoint</vt:lpstr>
      <vt:lpstr>Презентация PowerPoint</vt:lpstr>
      <vt:lpstr>Презентация PowerPoint</vt:lpstr>
      <vt:lpstr> Сообщение из опыта работы с использованием презентации «Нетрадиционные формы работы с детьми младшего дошкольного возраста по изобразительной деятельности» воспитателя Сивидовой Е.А.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Доклад музыкального руководителя Шубиной Н.Ю. на тему                                         «Театр и дети – знакомство с разными видами театра». </vt:lpstr>
      <vt:lpstr>Презентация PowerPoint</vt:lpstr>
      <vt:lpstr>Презентация PowerPoint</vt:lpstr>
      <vt:lpstr>Презентация PowerPoint</vt:lpstr>
      <vt:lpstr>      Результаты анкетирования родителей «Художественно – эстетическое             развитие дошкольников». Старший воспитатель Анпилогова Т.В. </vt:lpstr>
      <vt:lpstr>НОД изобразительная деятельность в первой младшей группе                           «Неваляшка танцует» воспитатель Ганина Е.О.</vt:lpstr>
      <vt:lpstr> </vt:lpstr>
      <vt:lpstr>Презентация PowerPoint</vt:lpstr>
      <vt:lpstr>НОД во второй младшей группе «Нетрадиционные техники рисования на тему                 «Башня из кубиков» воспитатель Сивидова Е.А.</vt:lpstr>
      <vt:lpstr>НОД аппликация «Вырежи и наклей что бывает круглое и овальное (или предметы,      состоящие из частей круглой и овальной формы)» воспитатель Рябоконь О.Л.</vt:lpstr>
      <vt:lpstr>  НОД в разновозрастной группе «Пластилинография. Костер»                              воспитатель Пешкова Т.В.  </vt:lpstr>
      <vt:lpstr>       Музыкальная деятельность</vt:lpstr>
      <vt:lpstr>Презентация PowerPoint</vt:lpstr>
      <vt:lpstr>Итоги тематической проверки «Художественно-эстетическое развитие детей»                                             Старший воспитатель Анпилогова Т.В. </vt:lpstr>
      <vt:lpstr>      Вывод тематической проверки «Художественно-эстетическое развитие детей» </vt:lpstr>
      <vt:lpstr>Презентация PowerPoint</vt:lpstr>
      <vt:lpstr>Презентация PowerPoint</vt:lpstr>
      <vt:lpstr>  Решение педагогического совета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Пользователь Windows</cp:lastModifiedBy>
  <cp:revision>154</cp:revision>
  <dcterms:created xsi:type="dcterms:W3CDTF">2014-04-01T16:35:38Z</dcterms:created>
  <dcterms:modified xsi:type="dcterms:W3CDTF">2020-04-04T08:07:39Z</dcterms:modified>
</cp:coreProperties>
</file>